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7" r:id="rId3"/>
    <p:sldId id="259" r:id="rId4"/>
    <p:sldId id="268" r:id="rId5"/>
    <p:sldId id="256" r:id="rId6"/>
    <p:sldId id="269" r:id="rId7"/>
    <p:sldId id="262"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1AAE3-1CF7-4C42-9D22-0004641697C2}"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FA9328-1A5C-47EB-B5C7-44AA52297ED9}" type="slidenum">
              <a:rPr lang="en-US" smtClean="0"/>
              <a:t>‹#›</a:t>
            </a:fld>
            <a:endParaRPr lang="en-US"/>
          </a:p>
        </p:txBody>
      </p:sp>
    </p:spTree>
    <p:extLst>
      <p:ext uri="{BB962C8B-B14F-4D97-AF65-F5344CB8AC3E}">
        <p14:creationId xmlns:p14="http://schemas.microsoft.com/office/powerpoint/2010/main" val="298151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Welcome Everyone! </a:t>
            </a:r>
            <a:endParaRPr/>
          </a:p>
          <a:p>
            <a:pPr marL="0" lvl="0" indent="0" algn="l" rtl="0">
              <a:lnSpc>
                <a:spcPct val="100000"/>
              </a:lnSpc>
              <a:spcBef>
                <a:spcPts val="0"/>
              </a:spcBef>
              <a:spcAft>
                <a:spcPts val="0"/>
              </a:spcAft>
              <a:buSzPts val="1400"/>
              <a:buNone/>
            </a:pPr>
            <a:r>
              <a:rPr lang="en-US"/>
              <a:t>Thank you for taking the time and making the effort to be here today.</a:t>
            </a:r>
            <a:endParaRPr/>
          </a:p>
          <a:p>
            <a:pPr marL="0" lvl="0" indent="0" algn="l" rtl="0">
              <a:lnSpc>
                <a:spcPct val="100000"/>
              </a:lnSpc>
              <a:spcBef>
                <a:spcPts val="0"/>
              </a:spcBef>
              <a:spcAft>
                <a:spcPts val="0"/>
              </a:spcAft>
              <a:buSzPts val="1400"/>
              <a:buNone/>
            </a:pPr>
            <a:r>
              <a:rPr lang="en-US"/>
              <a:t>In the early days of this organization, meetings were small, budgets were zero to minimal, and often took place in the homes of volunteers who were willing to open their doors and welcome us in, throughout the state. </a:t>
            </a:r>
            <a:endParaRPr/>
          </a:p>
          <a:p>
            <a:pPr marL="0" lvl="0" indent="0" algn="l" rtl="0">
              <a:lnSpc>
                <a:spcPct val="100000"/>
              </a:lnSpc>
              <a:spcBef>
                <a:spcPts val="0"/>
              </a:spcBef>
              <a:spcAft>
                <a:spcPts val="0"/>
              </a:spcAft>
              <a:buSzPts val="1400"/>
              <a:buNone/>
            </a:pPr>
            <a:r>
              <a:rPr lang="en-US"/>
              <a:t>This was our early attempt to stay connected to our volunteers statewide. </a:t>
            </a:r>
            <a:endParaRPr/>
          </a:p>
          <a:p>
            <a:pPr marL="0" lvl="0" indent="0" algn="l" rtl="0">
              <a:lnSpc>
                <a:spcPct val="100000"/>
              </a:lnSpc>
              <a:spcBef>
                <a:spcPts val="0"/>
              </a:spcBef>
              <a:spcAft>
                <a:spcPts val="0"/>
              </a:spcAft>
              <a:buSzPts val="1400"/>
              <a:buNone/>
            </a:pPr>
            <a:r>
              <a:rPr lang="en-US"/>
              <a:t>Today is the first time that we have been able to invest in meeting like this, on this magnitude, as our budget is now able to give us more leeway. </a:t>
            </a:r>
            <a:endParaRPr/>
          </a:p>
          <a:p>
            <a:pPr marL="0" lvl="0" indent="0" algn="l" rtl="0">
              <a:lnSpc>
                <a:spcPct val="100000"/>
              </a:lnSpc>
              <a:spcBef>
                <a:spcPts val="0"/>
              </a:spcBef>
              <a:spcAft>
                <a:spcPts val="0"/>
              </a:spcAft>
              <a:buSzPts val="1400"/>
              <a:buNone/>
            </a:pPr>
            <a:r>
              <a:rPr lang="en-US"/>
              <a:t>Today is a product of our achievements!</a:t>
            </a:r>
            <a:endParaRPr/>
          </a:p>
          <a:p>
            <a:pPr marL="0" lvl="0" indent="0" algn="l" rtl="0">
              <a:lnSpc>
                <a:spcPct val="100000"/>
              </a:lnSpc>
              <a:spcBef>
                <a:spcPts val="0"/>
              </a:spcBef>
              <a:spcAft>
                <a:spcPts val="0"/>
              </a:spcAft>
              <a:buSzPts val="1400"/>
              <a:buNone/>
            </a:pPr>
            <a:r>
              <a:rPr lang="en-US"/>
              <a:t>We are proud of or growth and volunteer work and we are proud of each and every one of you who continue to keep our mission alive through your active participation within this organization. So today is just one small way that we can thank you and be able to connect with you in person. </a:t>
            </a:r>
            <a:endParaRPr/>
          </a:p>
        </p:txBody>
      </p:sp>
      <p:sp>
        <p:nvSpPr>
          <p:cNvPr id="99" name="Google Shape;99;p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3" name="Google Shape;133;p4: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3: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1" name="Google Shape;241;p13: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8: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9" name="Google Shape;169;p8: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4BA6-BD8D-165F-4FE0-6A446A43F1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CDEF4B-2024-3770-FA34-85AC7C62E0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762C54-60FE-6DED-C0D4-68C1DF6FC792}"/>
              </a:ext>
            </a:extLst>
          </p:cNvPr>
          <p:cNvSpPr>
            <a:spLocks noGrp="1"/>
          </p:cNvSpPr>
          <p:nvPr>
            <p:ph type="dt" sz="half" idx="10"/>
          </p:nvPr>
        </p:nvSpPr>
        <p:spPr/>
        <p:txBody>
          <a:bodyPr/>
          <a:lstStyle/>
          <a:p>
            <a:fld id="{F7692E53-0060-4C0E-BE80-6FB7DAD4A511}" type="datetimeFigureOut">
              <a:rPr lang="en-US" smtClean="0"/>
              <a:t>4/14/2025</a:t>
            </a:fld>
            <a:endParaRPr lang="en-US"/>
          </a:p>
        </p:txBody>
      </p:sp>
      <p:sp>
        <p:nvSpPr>
          <p:cNvPr id="5" name="Footer Placeholder 4">
            <a:extLst>
              <a:ext uri="{FF2B5EF4-FFF2-40B4-BE49-F238E27FC236}">
                <a16:creationId xmlns:a16="http://schemas.microsoft.com/office/drawing/2014/main" id="{958A27CB-CA79-308A-04D7-0DD719D63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86F7B-88ED-4FFE-4D74-46C3FEA911A5}"/>
              </a:ext>
            </a:extLst>
          </p:cNvPr>
          <p:cNvSpPr>
            <a:spLocks noGrp="1"/>
          </p:cNvSpPr>
          <p:nvPr>
            <p:ph type="sldNum" sz="quarter" idx="12"/>
          </p:nvPr>
        </p:nvSpPr>
        <p:spPr/>
        <p:txBody>
          <a:bodyPr/>
          <a:lstStyle/>
          <a:p>
            <a:fld id="{D7845416-B353-4AA8-BF7D-2BF9A6D60F8B}" type="slidenum">
              <a:rPr lang="en-US" smtClean="0"/>
              <a:t>‹#›</a:t>
            </a:fld>
            <a:endParaRPr lang="en-US"/>
          </a:p>
        </p:txBody>
      </p:sp>
    </p:spTree>
    <p:extLst>
      <p:ext uri="{BB962C8B-B14F-4D97-AF65-F5344CB8AC3E}">
        <p14:creationId xmlns:p14="http://schemas.microsoft.com/office/powerpoint/2010/main" val="16827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D2269-822C-C912-2906-70E129F691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24280D-81A4-131E-18DB-43416B0E32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98A97-3D67-FE5E-99D7-ADFF8937B893}"/>
              </a:ext>
            </a:extLst>
          </p:cNvPr>
          <p:cNvSpPr>
            <a:spLocks noGrp="1"/>
          </p:cNvSpPr>
          <p:nvPr>
            <p:ph type="dt" sz="half" idx="10"/>
          </p:nvPr>
        </p:nvSpPr>
        <p:spPr/>
        <p:txBody>
          <a:bodyPr/>
          <a:lstStyle/>
          <a:p>
            <a:fld id="{F7692E53-0060-4C0E-BE80-6FB7DAD4A511}" type="datetimeFigureOut">
              <a:rPr lang="en-US" smtClean="0"/>
              <a:t>4/14/2025</a:t>
            </a:fld>
            <a:endParaRPr lang="en-US"/>
          </a:p>
        </p:txBody>
      </p:sp>
      <p:sp>
        <p:nvSpPr>
          <p:cNvPr id="5" name="Footer Placeholder 4">
            <a:extLst>
              <a:ext uri="{FF2B5EF4-FFF2-40B4-BE49-F238E27FC236}">
                <a16:creationId xmlns:a16="http://schemas.microsoft.com/office/drawing/2014/main" id="{6E5E6191-86E8-37B7-B746-93DEA92E6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CDEA4-AAAA-4653-6642-992CA8D62003}"/>
              </a:ext>
            </a:extLst>
          </p:cNvPr>
          <p:cNvSpPr>
            <a:spLocks noGrp="1"/>
          </p:cNvSpPr>
          <p:nvPr>
            <p:ph type="sldNum" sz="quarter" idx="12"/>
          </p:nvPr>
        </p:nvSpPr>
        <p:spPr/>
        <p:txBody>
          <a:bodyPr/>
          <a:lstStyle/>
          <a:p>
            <a:fld id="{D7845416-B353-4AA8-BF7D-2BF9A6D60F8B}" type="slidenum">
              <a:rPr lang="en-US" smtClean="0"/>
              <a:t>‹#›</a:t>
            </a:fld>
            <a:endParaRPr lang="en-US"/>
          </a:p>
        </p:txBody>
      </p:sp>
    </p:spTree>
    <p:extLst>
      <p:ext uri="{BB962C8B-B14F-4D97-AF65-F5344CB8AC3E}">
        <p14:creationId xmlns:p14="http://schemas.microsoft.com/office/powerpoint/2010/main" val="2888162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2CDA8F-4266-5443-BFF3-B9D853157A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B9D968-AEA6-7296-B9ED-9CA80EB3EA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DD4CC-64A5-7164-542A-A41CB8B87116}"/>
              </a:ext>
            </a:extLst>
          </p:cNvPr>
          <p:cNvSpPr>
            <a:spLocks noGrp="1"/>
          </p:cNvSpPr>
          <p:nvPr>
            <p:ph type="dt" sz="half" idx="10"/>
          </p:nvPr>
        </p:nvSpPr>
        <p:spPr/>
        <p:txBody>
          <a:bodyPr/>
          <a:lstStyle/>
          <a:p>
            <a:fld id="{F7692E53-0060-4C0E-BE80-6FB7DAD4A511}" type="datetimeFigureOut">
              <a:rPr lang="en-US" smtClean="0"/>
              <a:t>4/14/2025</a:t>
            </a:fld>
            <a:endParaRPr lang="en-US"/>
          </a:p>
        </p:txBody>
      </p:sp>
      <p:sp>
        <p:nvSpPr>
          <p:cNvPr id="5" name="Footer Placeholder 4">
            <a:extLst>
              <a:ext uri="{FF2B5EF4-FFF2-40B4-BE49-F238E27FC236}">
                <a16:creationId xmlns:a16="http://schemas.microsoft.com/office/drawing/2014/main" id="{032C1C87-8D12-3856-383B-F32DADCAC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8FA67-DC57-9C46-E591-83815839A142}"/>
              </a:ext>
            </a:extLst>
          </p:cNvPr>
          <p:cNvSpPr>
            <a:spLocks noGrp="1"/>
          </p:cNvSpPr>
          <p:nvPr>
            <p:ph type="sldNum" sz="quarter" idx="12"/>
          </p:nvPr>
        </p:nvSpPr>
        <p:spPr/>
        <p:txBody>
          <a:bodyPr/>
          <a:lstStyle/>
          <a:p>
            <a:fld id="{D7845416-B353-4AA8-BF7D-2BF9A6D60F8B}" type="slidenum">
              <a:rPr lang="en-US" smtClean="0"/>
              <a:t>‹#›</a:t>
            </a:fld>
            <a:endParaRPr lang="en-US"/>
          </a:p>
        </p:txBody>
      </p:sp>
    </p:spTree>
    <p:extLst>
      <p:ext uri="{BB962C8B-B14F-4D97-AF65-F5344CB8AC3E}">
        <p14:creationId xmlns:p14="http://schemas.microsoft.com/office/powerpoint/2010/main" val="55422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5044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76405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66515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a:spLocks noGrp="1"/>
          </p:cNvSpPr>
          <p:nvPr>
            <p:ph type="pic" idx="2"/>
          </p:nvPr>
        </p:nvSpPr>
        <p:spPr>
          <a:xfrm>
            <a:off x="5183188" y="987425"/>
            <a:ext cx="6172200" cy="4873625"/>
          </a:xfrm>
          <a:prstGeom prst="rect">
            <a:avLst/>
          </a:prstGeom>
          <a:noFill/>
          <a:ln>
            <a:noFill/>
          </a:ln>
        </p:spPr>
      </p:sp>
      <p:sp>
        <p:nvSpPr>
          <p:cNvPr id="37" name="Google Shape;37;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 name="Google Shape;3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1081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28469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29234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34989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sp>
        <p:nvSpPr>
          <p:cNvPr id="61" name="Google Shape;6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222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931B-9113-5A7C-1773-C229EDB0DF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B295F-5075-9207-4E5B-C168DC45E8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3FF9A-1B82-A00C-F53E-3D267DE7ED40}"/>
              </a:ext>
            </a:extLst>
          </p:cNvPr>
          <p:cNvSpPr>
            <a:spLocks noGrp="1"/>
          </p:cNvSpPr>
          <p:nvPr>
            <p:ph type="dt" sz="half" idx="10"/>
          </p:nvPr>
        </p:nvSpPr>
        <p:spPr/>
        <p:txBody>
          <a:bodyPr/>
          <a:lstStyle/>
          <a:p>
            <a:fld id="{F7692E53-0060-4C0E-BE80-6FB7DAD4A511}" type="datetimeFigureOut">
              <a:rPr lang="en-US" smtClean="0"/>
              <a:t>4/14/2025</a:t>
            </a:fld>
            <a:endParaRPr lang="en-US"/>
          </a:p>
        </p:txBody>
      </p:sp>
      <p:sp>
        <p:nvSpPr>
          <p:cNvPr id="5" name="Footer Placeholder 4">
            <a:extLst>
              <a:ext uri="{FF2B5EF4-FFF2-40B4-BE49-F238E27FC236}">
                <a16:creationId xmlns:a16="http://schemas.microsoft.com/office/drawing/2014/main" id="{8C54291B-CEA6-0F7A-0934-03CFF93FE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1A2B2-968C-D52F-A0C7-688A95BF5C2E}"/>
              </a:ext>
            </a:extLst>
          </p:cNvPr>
          <p:cNvSpPr>
            <a:spLocks noGrp="1"/>
          </p:cNvSpPr>
          <p:nvPr>
            <p:ph type="sldNum" sz="quarter" idx="12"/>
          </p:nvPr>
        </p:nvSpPr>
        <p:spPr/>
        <p:txBody>
          <a:bodyPr/>
          <a:lstStyle/>
          <a:p>
            <a:fld id="{D7845416-B353-4AA8-BF7D-2BF9A6D60F8B}" type="slidenum">
              <a:rPr lang="en-US" smtClean="0"/>
              <a:t>‹#›</a:t>
            </a:fld>
            <a:endParaRPr lang="en-US"/>
          </a:p>
        </p:txBody>
      </p:sp>
    </p:spTree>
    <p:extLst>
      <p:ext uri="{BB962C8B-B14F-4D97-AF65-F5344CB8AC3E}">
        <p14:creationId xmlns:p14="http://schemas.microsoft.com/office/powerpoint/2010/main" val="1495398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85376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86527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4276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26EE-5629-8152-D318-BA4D097A59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39DCF6-4DE6-D11F-BCB6-31E2F5CC35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77AED4-48E8-74BC-8FCD-99D6640AA67A}"/>
              </a:ext>
            </a:extLst>
          </p:cNvPr>
          <p:cNvSpPr>
            <a:spLocks noGrp="1"/>
          </p:cNvSpPr>
          <p:nvPr>
            <p:ph type="dt" sz="half" idx="10"/>
          </p:nvPr>
        </p:nvSpPr>
        <p:spPr/>
        <p:txBody>
          <a:bodyPr/>
          <a:lstStyle/>
          <a:p>
            <a:fld id="{F7692E53-0060-4C0E-BE80-6FB7DAD4A511}" type="datetimeFigureOut">
              <a:rPr lang="en-US" smtClean="0"/>
              <a:t>4/14/2025</a:t>
            </a:fld>
            <a:endParaRPr lang="en-US"/>
          </a:p>
        </p:txBody>
      </p:sp>
      <p:sp>
        <p:nvSpPr>
          <p:cNvPr id="5" name="Footer Placeholder 4">
            <a:extLst>
              <a:ext uri="{FF2B5EF4-FFF2-40B4-BE49-F238E27FC236}">
                <a16:creationId xmlns:a16="http://schemas.microsoft.com/office/drawing/2014/main" id="{BB3B2D6E-B189-9E91-4945-3C3EA941D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A7A18-8B26-D293-6411-667B17D36BCA}"/>
              </a:ext>
            </a:extLst>
          </p:cNvPr>
          <p:cNvSpPr>
            <a:spLocks noGrp="1"/>
          </p:cNvSpPr>
          <p:nvPr>
            <p:ph type="sldNum" sz="quarter" idx="12"/>
          </p:nvPr>
        </p:nvSpPr>
        <p:spPr/>
        <p:txBody>
          <a:bodyPr/>
          <a:lstStyle/>
          <a:p>
            <a:fld id="{D7845416-B353-4AA8-BF7D-2BF9A6D60F8B}" type="slidenum">
              <a:rPr lang="en-US" smtClean="0"/>
              <a:t>‹#›</a:t>
            </a:fld>
            <a:endParaRPr lang="en-US"/>
          </a:p>
        </p:txBody>
      </p:sp>
    </p:spTree>
    <p:extLst>
      <p:ext uri="{BB962C8B-B14F-4D97-AF65-F5344CB8AC3E}">
        <p14:creationId xmlns:p14="http://schemas.microsoft.com/office/powerpoint/2010/main" val="166880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6791E-A087-D73C-B9C9-378457EE78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8D22EA-202C-9C14-0683-5845F20A14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E12B73-89D0-55F5-7D30-32CFD85158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FA1441-FBDC-3414-9EEE-BF41E2773219}"/>
              </a:ext>
            </a:extLst>
          </p:cNvPr>
          <p:cNvSpPr>
            <a:spLocks noGrp="1"/>
          </p:cNvSpPr>
          <p:nvPr>
            <p:ph type="dt" sz="half" idx="10"/>
          </p:nvPr>
        </p:nvSpPr>
        <p:spPr/>
        <p:txBody>
          <a:bodyPr/>
          <a:lstStyle/>
          <a:p>
            <a:fld id="{F7692E53-0060-4C0E-BE80-6FB7DAD4A511}" type="datetimeFigureOut">
              <a:rPr lang="en-US" smtClean="0"/>
              <a:t>4/14/2025</a:t>
            </a:fld>
            <a:endParaRPr lang="en-US"/>
          </a:p>
        </p:txBody>
      </p:sp>
      <p:sp>
        <p:nvSpPr>
          <p:cNvPr id="6" name="Footer Placeholder 5">
            <a:extLst>
              <a:ext uri="{FF2B5EF4-FFF2-40B4-BE49-F238E27FC236}">
                <a16:creationId xmlns:a16="http://schemas.microsoft.com/office/drawing/2014/main" id="{E2D921F4-D2A0-D1FA-2FF0-C839F87068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1A3CA-AED8-E8EF-C0FA-FC4FCA8C3A1E}"/>
              </a:ext>
            </a:extLst>
          </p:cNvPr>
          <p:cNvSpPr>
            <a:spLocks noGrp="1"/>
          </p:cNvSpPr>
          <p:nvPr>
            <p:ph type="sldNum" sz="quarter" idx="12"/>
          </p:nvPr>
        </p:nvSpPr>
        <p:spPr/>
        <p:txBody>
          <a:bodyPr/>
          <a:lstStyle/>
          <a:p>
            <a:fld id="{D7845416-B353-4AA8-BF7D-2BF9A6D60F8B}" type="slidenum">
              <a:rPr lang="en-US" smtClean="0"/>
              <a:t>‹#›</a:t>
            </a:fld>
            <a:endParaRPr lang="en-US"/>
          </a:p>
        </p:txBody>
      </p:sp>
    </p:spTree>
    <p:extLst>
      <p:ext uri="{BB962C8B-B14F-4D97-AF65-F5344CB8AC3E}">
        <p14:creationId xmlns:p14="http://schemas.microsoft.com/office/powerpoint/2010/main" val="317939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CD4D-D45A-A1D8-7169-DEE54B62DA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759F81-A863-C0F5-8C66-B6FA36CFCE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6E0E73-E579-417B-8750-DE6CB5C624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8122F5-F4EF-C7A6-99B0-613E553BE2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1A0FF1-587D-4FAD-A1D6-EA3AE919E8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CBB59B-56C8-ABD3-185C-9A2BAADB0B3A}"/>
              </a:ext>
            </a:extLst>
          </p:cNvPr>
          <p:cNvSpPr>
            <a:spLocks noGrp="1"/>
          </p:cNvSpPr>
          <p:nvPr>
            <p:ph type="dt" sz="half" idx="10"/>
          </p:nvPr>
        </p:nvSpPr>
        <p:spPr/>
        <p:txBody>
          <a:bodyPr/>
          <a:lstStyle/>
          <a:p>
            <a:fld id="{F7692E53-0060-4C0E-BE80-6FB7DAD4A511}" type="datetimeFigureOut">
              <a:rPr lang="en-US" smtClean="0"/>
              <a:t>4/14/2025</a:t>
            </a:fld>
            <a:endParaRPr lang="en-US"/>
          </a:p>
        </p:txBody>
      </p:sp>
      <p:sp>
        <p:nvSpPr>
          <p:cNvPr id="8" name="Footer Placeholder 7">
            <a:extLst>
              <a:ext uri="{FF2B5EF4-FFF2-40B4-BE49-F238E27FC236}">
                <a16:creationId xmlns:a16="http://schemas.microsoft.com/office/drawing/2014/main" id="{83E17A40-E560-6747-64F0-2044BE4EBF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35537A-553A-2DA2-A51E-AAE5454C2591}"/>
              </a:ext>
            </a:extLst>
          </p:cNvPr>
          <p:cNvSpPr>
            <a:spLocks noGrp="1"/>
          </p:cNvSpPr>
          <p:nvPr>
            <p:ph type="sldNum" sz="quarter" idx="12"/>
          </p:nvPr>
        </p:nvSpPr>
        <p:spPr/>
        <p:txBody>
          <a:bodyPr/>
          <a:lstStyle/>
          <a:p>
            <a:fld id="{D7845416-B353-4AA8-BF7D-2BF9A6D60F8B}" type="slidenum">
              <a:rPr lang="en-US" smtClean="0"/>
              <a:t>‹#›</a:t>
            </a:fld>
            <a:endParaRPr lang="en-US"/>
          </a:p>
        </p:txBody>
      </p:sp>
    </p:spTree>
    <p:extLst>
      <p:ext uri="{BB962C8B-B14F-4D97-AF65-F5344CB8AC3E}">
        <p14:creationId xmlns:p14="http://schemas.microsoft.com/office/powerpoint/2010/main" val="184729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BE7E5-2734-C8EB-1937-40D927B1F5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6CC28B-2950-A311-EA69-7A1998CB733D}"/>
              </a:ext>
            </a:extLst>
          </p:cNvPr>
          <p:cNvSpPr>
            <a:spLocks noGrp="1"/>
          </p:cNvSpPr>
          <p:nvPr>
            <p:ph type="dt" sz="half" idx="10"/>
          </p:nvPr>
        </p:nvSpPr>
        <p:spPr/>
        <p:txBody>
          <a:bodyPr/>
          <a:lstStyle/>
          <a:p>
            <a:fld id="{F7692E53-0060-4C0E-BE80-6FB7DAD4A511}" type="datetimeFigureOut">
              <a:rPr lang="en-US" smtClean="0"/>
              <a:t>4/14/2025</a:t>
            </a:fld>
            <a:endParaRPr lang="en-US"/>
          </a:p>
        </p:txBody>
      </p:sp>
      <p:sp>
        <p:nvSpPr>
          <p:cNvPr id="4" name="Footer Placeholder 3">
            <a:extLst>
              <a:ext uri="{FF2B5EF4-FFF2-40B4-BE49-F238E27FC236}">
                <a16:creationId xmlns:a16="http://schemas.microsoft.com/office/drawing/2014/main" id="{3E937A4B-06E1-A4B0-01A5-AEF521631A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A785DE-E151-F47A-220F-454BFB6F3AA4}"/>
              </a:ext>
            </a:extLst>
          </p:cNvPr>
          <p:cNvSpPr>
            <a:spLocks noGrp="1"/>
          </p:cNvSpPr>
          <p:nvPr>
            <p:ph type="sldNum" sz="quarter" idx="12"/>
          </p:nvPr>
        </p:nvSpPr>
        <p:spPr/>
        <p:txBody>
          <a:bodyPr/>
          <a:lstStyle/>
          <a:p>
            <a:fld id="{D7845416-B353-4AA8-BF7D-2BF9A6D60F8B}" type="slidenum">
              <a:rPr lang="en-US" smtClean="0"/>
              <a:t>‹#›</a:t>
            </a:fld>
            <a:endParaRPr lang="en-US"/>
          </a:p>
        </p:txBody>
      </p:sp>
    </p:spTree>
    <p:extLst>
      <p:ext uri="{BB962C8B-B14F-4D97-AF65-F5344CB8AC3E}">
        <p14:creationId xmlns:p14="http://schemas.microsoft.com/office/powerpoint/2010/main" val="53110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16474E-C9F7-3734-7878-AE17235474DE}"/>
              </a:ext>
            </a:extLst>
          </p:cNvPr>
          <p:cNvSpPr>
            <a:spLocks noGrp="1"/>
          </p:cNvSpPr>
          <p:nvPr>
            <p:ph type="dt" sz="half" idx="10"/>
          </p:nvPr>
        </p:nvSpPr>
        <p:spPr/>
        <p:txBody>
          <a:bodyPr/>
          <a:lstStyle/>
          <a:p>
            <a:fld id="{F7692E53-0060-4C0E-BE80-6FB7DAD4A511}" type="datetimeFigureOut">
              <a:rPr lang="en-US" smtClean="0"/>
              <a:t>4/14/2025</a:t>
            </a:fld>
            <a:endParaRPr lang="en-US"/>
          </a:p>
        </p:txBody>
      </p:sp>
      <p:sp>
        <p:nvSpPr>
          <p:cNvPr id="3" name="Footer Placeholder 2">
            <a:extLst>
              <a:ext uri="{FF2B5EF4-FFF2-40B4-BE49-F238E27FC236}">
                <a16:creationId xmlns:a16="http://schemas.microsoft.com/office/drawing/2014/main" id="{AB32F2D2-31D7-BE6C-0AA3-8CA1AEA981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346BC0-07BB-5D0A-9E4F-14B25473055C}"/>
              </a:ext>
            </a:extLst>
          </p:cNvPr>
          <p:cNvSpPr>
            <a:spLocks noGrp="1"/>
          </p:cNvSpPr>
          <p:nvPr>
            <p:ph type="sldNum" sz="quarter" idx="12"/>
          </p:nvPr>
        </p:nvSpPr>
        <p:spPr/>
        <p:txBody>
          <a:bodyPr/>
          <a:lstStyle/>
          <a:p>
            <a:fld id="{D7845416-B353-4AA8-BF7D-2BF9A6D60F8B}" type="slidenum">
              <a:rPr lang="en-US" smtClean="0"/>
              <a:t>‹#›</a:t>
            </a:fld>
            <a:endParaRPr lang="en-US"/>
          </a:p>
        </p:txBody>
      </p:sp>
    </p:spTree>
    <p:extLst>
      <p:ext uri="{BB962C8B-B14F-4D97-AF65-F5344CB8AC3E}">
        <p14:creationId xmlns:p14="http://schemas.microsoft.com/office/powerpoint/2010/main" val="56620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45D5-DC4F-8CB8-39E7-AE7187FD9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B21589-E466-1A8E-0CB1-B630078FA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953AED-8309-071B-585F-03FF690DB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81A40-68C2-77E3-D36A-2E271AEF0FA8}"/>
              </a:ext>
            </a:extLst>
          </p:cNvPr>
          <p:cNvSpPr>
            <a:spLocks noGrp="1"/>
          </p:cNvSpPr>
          <p:nvPr>
            <p:ph type="dt" sz="half" idx="10"/>
          </p:nvPr>
        </p:nvSpPr>
        <p:spPr/>
        <p:txBody>
          <a:bodyPr/>
          <a:lstStyle/>
          <a:p>
            <a:fld id="{F7692E53-0060-4C0E-BE80-6FB7DAD4A511}" type="datetimeFigureOut">
              <a:rPr lang="en-US" smtClean="0"/>
              <a:t>4/14/2025</a:t>
            </a:fld>
            <a:endParaRPr lang="en-US"/>
          </a:p>
        </p:txBody>
      </p:sp>
      <p:sp>
        <p:nvSpPr>
          <p:cNvPr id="6" name="Footer Placeholder 5">
            <a:extLst>
              <a:ext uri="{FF2B5EF4-FFF2-40B4-BE49-F238E27FC236}">
                <a16:creationId xmlns:a16="http://schemas.microsoft.com/office/drawing/2014/main" id="{615BA478-4223-B1E7-FFF8-CF03BA4A8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AC27A1-58B1-C450-E7E8-7F262708AC31}"/>
              </a:ext>
            </a:extLst>
          </p:cNvPr>
          <p:cNvSpPr>
            <a:spLocks noGrp="1"/>
          </p:cNvSpPr>
          <p:nvPr>
            <p:ph type="sldNum" sz="quarter" idx="12"/>
          </p:nvPr>
        </p:nvSpPr>
        <p:spPr/>
        <p:txBody>
          <a:bodyPr/>
          <a:lstStyle/>
          <a:p>
            <a:fld id="{D7845416-B353-4AA8-BF7D-2BF9A6D60F8B}" type="slidenum">
              <a:rPr lang="en-US" smtClean="0"/>
              <a:t>‹#›</a:t>
            </a:fld>
            <a:endParaRPr lang="en-US"/>
          </a:p>
        </p:txBody>
      </p:sp>
    </p:spTree>
    <p:extLst>
      <p:ext uri="{BB962C8B-B14F-4D97-AF65-F5344CB8AC3E}">
        <p14:creationId xmlns:p14="http://schemas.microsoft.com/office/powerpoint/2010/main" val="147568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E0C1-785F-3520-87F1-33550002FA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7D6D40-625F-5EAD-C8AD-753F8110E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C784A0-5098-FE45-0182-311076BEB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509B00-D7D6-F816-60A7-CE6796454CC7}"/>
              </a:ext>
            </a:extLst>
          </p:cNvPr>
          <p:cNvSpPr>
            <a:spLocks noGrp="1"/>
          </p:cNvSpPr>
          <p:nvPr>
            <p:ph type="dt" sz="half" idx="10"/>
          </p:nvPr>
        </p:nvSpPr>
        <p:spPr/>
        <p:txBody>
          <a:bodyPr/>
          <a:lstStyle/>
          <a:p>
            <a:fld id="{F7692E53-0060-4C0E-BE80-6FB7DAD4A511}" type="datetimeFigureOut">
              <a:rPr lang="en-US" smtClean="0"/>
              <a:t>4/14/2025</a:t>
            </a:fld>
            <a:endParaRPr lang="en-US"/>
          </a:p>
        </p:txBody>
      </p:sp>
      <p:sp>
        <p:nvSpPr>
          <p:cNvPr id="6" name="Footer Placeholder 5">
            <a:extLst>
              <a:ext uri="{FF2B5EF4-FFF2-40B4-BE49-F238E27FC236}">
                <a16:creationId xmlns:a16="http://schemas.microsoft.com/office/drawing/2014/main" id="{4532AB41-1ABE-7021-EC06-5C4B2F714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7C67A-1FF0-CC03-ABAB-3D5947439CAF}"/>
              </a:ext>
            </a:extLst>
          </p:cNvPr>
          <p:cNvSpPr>
            <a:spLocks noGrp="1"/>
          </p:cNvSpPr>
          <p:nvPr>
            <p:ph type="sldNum" sz="quarter" idx="12"/>
          </p:nvPr>
        </p:nvSpPr>
        <p:spPr/>
        <p:txBody>
          <a:bodyPr/>
          <a:lstStyle/>
          <a:p>
            <a:fld id="{D7845416-B353-4AA8-BF7D-2BF9A6D60F8B}" type="slidenum">
              <a:rPr lang="en-US" smtClean="0"/>
              <a:t>‹#›</a:t>
            </a:fld>
            <a:endParaRPr lang="en-US"/>
          </a:p>
        </p:txBody>
      </p:sp>
    </p:spTree>
    <p:extLst>
      <p:ext uri="{BB962C8B-B14F-4D97-AF65-F5344CB8AC3E}">
        <p14:creationId xmlns:p14="http://schemas.microsoft.com/office/powerpoint/2010/main" val="319883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AD4A4-CB09-D03B-12A8-E83FBF0FA2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249C11-692E-C39A-5662-0AB6861E49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1FF91-8217-15D8-1260-C1513829FE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692E53-0060-4C0E-BE80-6FB7DAD4A511}" type="datetimeFigureOut">
              <a:rPr lang="en-US" smtClean="0"/>
              <a:t>4/14/2025</a:t>
            </a:fld>
            <a:endParaRPr lang="en-US"/>
          </a:p>
        </p:txBody>
      </p:sp>
      <p:sp>
        <p:nvSpPr>
          <p:cNvPr id="5" name="Footer Placeholder 4">
            <a:extLst>
              <a:ext uri="{FF2B5EF4-FFF2-40B4-BE49-F238E27FC236}">
                <a16:creationId xmlns:a16="http://schemas.microsoft.com/office/drawing/2014/main" id="{DA5CEAA6-13D2-698C-F4CA-4C280C2276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5FBFD0-4924-8E2A-2550-66A27BD9FB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845416-B353-4AA8-BF7D-2BF9A6D60F8B}" type="slidenum">
              <a:rPr lang="en-US" smtClean="0"/>
              <a:t>‹#›</a:t>
            </a:fld>
            <a:endParaRPr lang="en-US"/>
          </a:p>
        </p:txBody>
      </p:sp>
    </p:spTree>
    <p:extLst>
      <p:ext uri="{BB962C8B-B14F-4D97-AF65-F5344CB8AC3E}">
        <p14:creationId xmlns:p14="http://schemas.microsoft.com/office/powerpoint/2010/main" val="237693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3594801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winurseshonorguard.com/"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2" name="Google Shape;102;p1"/>
          <p:cNvSpPr/>
          <p:nvPr/>
        </p:nvSpPr>
        <p:spPr>
          <a:xfrm rot="5400000" flipH="1">
            <a:off x="-1417539" y="1417538"/>
            <a:ext cx="6875818" cy="4040744"/>
          </a:xfrm>
          <a:prstGeom prst="rect">
            <a:avLst/>
          </a:prstGeom>
          <a:gradFill>
            <a:gsLst>
              <a:gs pos="0">
                <a:srgbClr val="000000"/>
              </a:gs>
              <a:gs pos="100000">
                <a:srgbClr val="2F5496"/>
              </a:gs>
            </a:gsLst>
            <a:lin ang="18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3" name="Google Shape;103;p1"/>
          <p:cNvSpPr/>
          <p:nvPr/>
        </p:nvSpPr>
        <p:spPr>
          <a:xfrm rot="-5400000">
            <a:off x="-158495" y="2660473"/>
            <a:ext cx="4355594" cy="4038603"/>
          </a:xfrm>
          <a:prstGeom prst="rect">
            <a:avLst/>
          </a:prstGeom>
          <a:gradFill>
            <a:gsLst>
              <a:gs pos="0">
                <a:srgbClr val="4472C4">
                  <a:alpha val="49803"/>
                </a:srgbClr>
              </a:gs>
              <a:gs pos="100000">
                <a:srgbClr val="1F3864">
                  <a:alpha val="0"/>
                </a:srgbClr>
              </a:gs>
            </a:gsLst>
            <a:lin ang="114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4" name="Google Shape;104;p1"/>
          <p:cNvSpPr/>
          <p:nvPr/>
        </p:nvSpPr>
        <p:spPr>
          <a:xfrm rot="-5400000" flipH="1">
            <a:off x="-1180882" y="1638085"/>
            <a:ext cx="6857572" cy="3581401"/>
          </a:xfrm>
          <a:prstGeom prst="rect">
            <a:avLst/>
          </a:prstGeom>
          <a:gradFill>
            <a:gsLst>
              <a:gs pos="0">
                <a:srgbClr val="000000">
                  <a:alpha val="58823"/>
                </a:srgbClr>
              </a:gs>
              <a:gs pos="69000">
                <a:srgbClr val="4472C4">
                  <a:alpha val="0"/>
                </a:srgbClr>
              </a:gs>
              <a:gs pos="100000">
                <a:srgbClr val="4472C4">
                  <a:alpha val="0"/>
                </a:srgbClr>
              </a:gs>
            </a:gsLst>
            <a:lin ang="13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5" name="Google Shape;105;p1"/>
          <p:cNvSpPr/>
          <p:nvPr/>
        </p:nvSpPr>
        <p:spPr>
          <a:xfrm rot="6097846">
            <a:off x="-747355" y="1201312"/>
            <a:ext cx="4808302" cy="4088666"/>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8DA9DB">
                  <a:alpha val="0"/>
                </a:srgbClr>
              </a:gs>
              <a:gs pos="39000">
                <a:srgbClr val="8DA9DB">
                  <a:alpha val="0"/>
                </a:srgbClr>
              </a:gs>
              <a:gs pos="100000">
                <a:srgbClr val="2F5496">
                  <a:alpha val="25882"/>
                </a:srgbClr>
              </a:gs>
            </a:gsLst>
            <a:lin ang="18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6" name="Google Shape;106;p1"/>
          <p:cNvSpPr txBox="1">
            <a:spLocks noGrp="1"/>
          </p:cNvSpPr>
          <p:nvPr>
            <p:ph type="ctrTitle"/>
          </p:nvPr>
        </p:nvSpPr>
        <p:spPr>
          <a:xfrm>
            <a:off x="187569" y="2501550"/>
            <a:ext cx="3273386" cy="31814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6000"/>
              <a:buFont typeface="Calibri"/>
              <a:buNone/>
            </a:pPr>
            <a:r>
              <a:rPr lang="en-US" sz="4000" dirty="0">
                <a:solidFill>
                  <a:srgbClr val="FFFFFF"/>
                </a:solidFill>
              </a:rPr>
              <a:t>Nurses</a:t>
            </a:r>
            <a:br>
              <a:rPr lang="en-US" sz="4000" dirty="0">
                <a:solidFill>
                  <a:srgbClr val="FFFFFF"/>
                </a:solidFill>
              </a:rPr>
            </a:br>
            <a:r>
              <a:rPr lang="en-US" sz="4000" dirty="0">
                <a:solidFill>
                  <a:srgbClr val="FFFFFF"/>
                </a:solidFill>
              </a:rPr>
              <a:t>Honoring </a:t>
            </a:r>
            <a:br>
              <a:rPr lang="en-US" sz="4000" dirty="0">
                <a:solidFill>
                  <a:srgbClr val="FFFFFF"/>
                </a:solidFill>
              </a:rPr>
            </a:br>
            <a:r>
              <a:rPr lang="en-US" sz="4000" dirty="0">
                <a:solidFill>
                  <a:srgbClr val="FFFFFF"/>
                </a:solidFill>
              </a:rPr>
              <a:t>Nurses</a:t>
            </a:r>
            <a:endParaRPr dirty="0"/>
          </a:p>
        </p:txBody>
      </p:sp>
      <p:pic>
        <p:nvPicPr>
          <p:cNvPr id="108" name="Google Shape;108;p1" descr="A red heart with a white bowl and a flame&#10;&#10;AI-generated content may be incorrect."/>
          <p:cNvPicPr preferRelativeResize="0"/>
          <p:nvPr/>
        </p:nvPicPr>
        <p:blipFill rotWithShape="1">
          <a:blip r:embed="rId3">
            <a:alphaModFix/>
          </a:blip>
          <a:srcRect/>
          <a:stretch/>
        </p:blipFill>
        <p:spPr>
          <a:xfrm>
            <a:off x="4502428" y="940795"/>
            <a:ext cx="7225748" cy="49764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6" name="Google Shape;136;p4"/>
          <p:cNvSpPr txBox="1">
            <a:spLocks noGrp="1"/>
          </p:cNvSpPr>
          <p:nvPr>
            <p:ph type="title"/>
          </p:nvPr>
        </p:nvSpPr>
        <p:spPr>
          <a:xfrm>
            <a:off x="1136397" y="502020"/>
            <a:ext cx="5323715" cy="75716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None/>
            </a:pPr>
            <a:r>
              <a:rPr lang="en-US" sz="4000" dirty="0">
                <a:solidFill>
                  <a:schemeClr val="dk1"/>
                </a:solidFill>
                <a:latin typeface="Arial"/>
                <a:ea typeface="Arial"/>
                <a:cs typeface="Arial"/>
                <a:sym typeface="Arial"/>
              </a:rPr>
              <a:t>Mission</a:t>
            </a:r>
            <a:endParaRPr dirty="0"/>
          </a:p>
        </p:txBody>
      </p:sp>
      <p:sp>
        <p:nvSpPr>
          <p:cNvPr id="137" name="Google Shape;137;p4"/>
          <p:cNvSpPr txBox="1">
            <a:spLocks noGrp="1"/>
          </p:cNvSpPr>
          <p:nvPr>
            <p:ph type="body" idx="1"/>
          </p:nvPr>
        </p:nvSpPr>
        <p:spPr>
          <a:xfrm>
            <a:off x="1144923" y="1520991"/>
            <a:ext cx="5315189" cy="468316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Font typeface="Arial"/>
              <a:buChar char="•"/>
            </a:pPr>
            <a:r>
              <a:rPr lang="en-US" sz="2400" dirty="0">
                <a:solidFill>
                  <a:schemeClr val="dk1"/>
                </a:solidFill>
                <a:latin typeface="Arial"/>
                <a:ea typeface="Arial"/>
                <a:cs typeface="Arial"/>
                <a:sym typeface="Arial"/>
              </a:rPr>
              <a:t>To honor those who have dedicated their lives to the profession of nursing</a:t>
            </a:r>
            <a:endParaRPr sz="2400" dirty="0"/>
          </a:p>
          <a:p>
            <a:pPr marL="228600" lvl="0" indent="-228600" algn="l" rtl="0">
              <a:lnSpc>
                <a:spcPct val="90000"/>
              </a:lnSpc>
              <a:spcBef>
                <a:spcPts val="1000"/>
              </a:spcBef>
              <a:spcAft>
                <a:spcPts val="0"/>
              </a:spcAft>
              <a:buClr>
                <a:schemeClr val="dk1"/>
              </a:buClr>
              <a:buSzPts val="2800"/>
              <a:buFont typeface="Arial"/>
              <a:buChar char="•"/>
            </a:pPr>
            <a:r>
              <a:rPr lang="en-US" sz="2400" dirty="0">
                <a:solidFill>
                  <a:schemeClr val="dk1"/>
                </a:solidFill>
                <a:latin typeface="Arial"/>
                <a:ea typeface="Arial"/>
                <a:cs typeface="Arial"/>
                <a:sym typeface="Arial"/>
              </a:rPr>
              <a:t>To recognize nurses at the time of their passing</a:t>
            </a:r>
            <a:endParaRPr sz="2400" dirty="0"/>
          </a:p>
          <a:p>
            <a:pPr marL="228600" lvl="0" indent="-228600" algn="l" rtl="0">
              <a:lnSpc>
                <a:spcPct val="90000"/>
              </a:lnSpc>
              <a:spcBef>
                <a:spcPts val="1000"/>
              </a:spcBef>
              <a:spcAft>
                <a:spcPts val="0"/>
              </a:spcAft>
              <a:buClr>
                <a:schemeClr val="dk1"/>
              </a:buClr>
              <a:buSzPts val="2800"/>
              <a:buFont typeface="Arial"/>
              <a:buChar char="•"/>
            </a:pPr>
            <a:r>
              <a:rPr lang="en-US" sz="2400" dirty="0">
                <a:solidFill>
                  <a:schemeClr val="dk1"/>
                </a:solidFill>
                <a:latin typeface="Arial"/>
                <a:ea typeface="Arial"/>
                <a:cs typeface="Arial"/>
                <a:sym typeface="Arial"/>
              </a:rPr>
              <a:t>To perform ceremonial traditions to honor the career of the fallen nurse</a:t>
            </a:r>
            <a:endParaRPr sz="2400" dirty="0"/>
          </a:p>
          <a:p>
            <a:pPr marL="228600" lvl="0" indent="-228600" algn="l" rtl="0">
              <a:lnSpc>
                <a:spcPct val="90000"/>
              </a:lnSpc>
              <a:spcBef>
                <a:spcPts val="1000"/>
              </a:spcBef>
              <a:spcAft>
                <a:spcPts val="0"/>
              </a:spcAft>
              <a:buClr>
                <a:schemeClr val="dk1"/>
              </a:buClr>
              <a:buSzPts val="2800"/>
              <a:buFont typeface="Arial"/>
              <a:buChar char="•"/>
            </a:pPr>
            <a:r>
              <a:rPr lang="en-US" sz="2400" dirty="0">
                <a:solidFill>
                  <a:schemeClr val="dk1"/>
                </a:solidFill>
                <a:latin typeface="Arial"/>
                <a:ea typeface="Arial"/>
                <a:cs typeface="Arial"/>
                <a:sym typeface="Arial"/>
              </a:rPr>
              <a:t>To provide a tribute, free of charge, to any licensed/registered or advanced practice nurse, active or retired in Wisconsin</a:t>
            </a:r>
            <a:endParaRPr sz="2400" dirty="0"/>
          </a:p>
        </p:txBody>
      </p:sp>
      <p:sp>
        <p:nvSpPr>
          <p:cNvPr id="138" name="Google Shape;138;p4"/>
          <p:cNvSpPr/>
          <p:nvPr/>
        </p:nvSpPr>
        <p:spPr>
          <a:xfrm rot="10800000" flipH="1">
            <a:off x="8123333" y="-5"/>
            <a:ext cx="4092521" cy="6858000"/>
          </a:xfrm>
          <a:prstGeom prst="rect">
            <a:avLst/>
          </a:prstGeom>
          <a:gradFill>
            <a:gsLst>
              <a:gs pos="0">
                <a:srgbClr val="000000">
                  <a:alpha val="93725"/>
                </a:srgbClr>
              </a:gs>
              <a:gs pos="8000">
                <a:srgbClr val="000000">
                  <a:alpha val="93725"/>
                </a:srgbClr>
              </a:gs>
              <a:gs pos="100000">
                <a:schemeClr val="accent1"/>
              </a:gs>
            </a:gsLst>
            <a:lin ang="24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9" name="Google Shape;139;p4"/>
          <p:cNvSpPr/>
          <p:nvPr/>
        </p:nvSpPr>
        <p:spPr>
          <a:xfrm rot="10800000" flipH="1">
            <a:off x="8123333" y="-2"/>
            <a:ext cx="4092521" cy="6400369"/>
          </a:xfrm>
          <a:prstGeom prst="rect">
            <a:avLst/>
          </a:prstGeom>
          <a:gradFill>
            <a:gsLst>
              <a:gs pos="0">
                <a:srgbClr val="1F3864">
                  <a:alpha val="0"/>
                </a:srgbClr>
              </a:gs>
              <a:gs pos="31000">
                <a:srgbClr val="1F3864">
                  <a:alpha val="0"/>
                </a:srgbClr>
              </a:gs>
              <a:gs pos="100000">
                <a:srgbClr val="1F3864">
                  <a:alpha val="25882"/>
                </a:srgbClr>
              </a:gs>
            </a:gsLst>
            <a:lin ang="18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0" name="Google Shape;140;p4"/>
          <p:cNvSpPr/>
          <p:nvPr/>
        </p:nvSpPr>
        <p:spPr>
          <a:xfrm rot="10800000" flipH="1">
            <a:off x="8123333" y="-22"/>
            <a:ext cx="4068667" cy="6400389"/>
          </a:xfrm>
          <a:prstGeom prst="rect">
            <a:avLst/>
          </a:prstGeom>
          <a:gradFill>
            <a:gsLst>
              <a:gs pos="0">
                <a:srgbClr val="4472C4">
                  <a:alpha val="0"/>
                </a:srgbClr>
              </a:gs>
              <a:gs pos="72000">
                <a:srgbClr val="000000">
                  <a:alpha val="20784"/>
                </a:srgbClr>
              </a:gs>
              <a:gs pos="100000">
                <a:srgbClr val="000000">
                  <a:alpha val="20784"/>
                </a:srgbClr>
              </a:gs>
            </a:gsLst>
            <a:lin ang="3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1" name="Google Shape;141;p4"/>
          <p:cNvSpPr/>
          <p:nvPr/>
        </p:nvSpPr>
        <p:spPr>
          <a:xfrm rot="10800000" flipH="1">
            <a:off x="8123333" y="-10"/>
            <a:ext cx="3611467" cy="6857997"/>
          </a:xfrm>
          <a:prstGeom prst="rect">
            <a:avLst/>
          </a:prstGeom>
          <a:gradFill>
            <a:gsLst>
              <a:gs pos="0">
                <a:srgbClr val="4472C4">
                  <a:alpha val="0"/>
                </a:srgbClr>
              </a:gs>
              <a:gs pos="93000">
                <a:srgbClr val="000000">
                  <a:alpha val="28627"/>
                </a:srgbClr>
              </a:gs>
              <a:gs pos="100000">
                <a:srgbClr val="000000">
                  <a:alpha val="28627"/>
                </a:srgbClr>
              </a:gs>
            </a:gsLst>
            <a:lin ang="54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42" name="Google Shape;142;p4"/>
          <p:cNvPicPr preferRelativeResize="0">
            <a:picLocks noGrp="1"/>
          </p:cNvPicPr>
          <p:nvPr>
            <p:ph type="body" idx="2"/>
          </p:nvPr>
        </p:nvPicPr>
        <p:blipFill rotWithShape="1">
          <a:blip r:embed="rId3">
            <a:alphaModFix/>
          </a:blip>
          <a:srcRect/>
          <a:stretch/>
        </p:blipFill>
        <p:spPr>
          <a:xfrm>
            <a:off x="7075967" y="1259187"/>
            <a:ext cx="4170530" cy="43715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4" name="Google Shape;244;p13"/>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5" name="Google Shape;245;p13"/>
          <p:cNvSpPr/>
          <p:nvPr/>
        </p:nvSpPr>
        <p:spPr>
          <a:xfrm rot="5400000" flipH="1">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6" name="Google Shape;246;p13"/>
          <p:cNvSpPr/>
          <p:nvPr/>
        </p:nvSpPr>
        <p:spPr>
          <a:xfrm rot="5400000" flipH="1">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7" name="Google Shape;247;p13"/>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8" name="Google Shape;248;p13"/>
          <p:cNvSpPr/>
          <p:nvPr/>
        </p:nvSpPr>
        <p:spPr>
          <a:xfrm rot="5400000" flipH="1">
            <a:off x="-1980561" y="1718793"/>
            <a:ext cx="6858003" cy="3460964"/>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9" name="Google Shape;249;p13"/>
          <p:cNvSpPr txBox="1">
            <a:spLocks noGrp="1"/>
          </p:cNvSpPr>
          <p:nvPr>
            <p:ph type="title"/>
          </p:nvPr>
        </p:nvSpPr>
        <p:spPr>
          <a:xfrm>
            <a:off x="466722" y="586855"/>
            <a:ext cx="3201366" cy="3387497"/>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chemeClr val="dk1"/>
              </a:buClr>
              <a:buSzPts val="4400"/>
              <a:buFont typeface="Calibri"/>
              <a:buNone/>
            </a:pPr>
            <a:r>
              <a:rPr lang="en-US" sz="4000" dirty="0">
                <a:solidFill>
                  <a:srgbClr val="FFFFFF"/>
                </a:solidFill>
              </a:rPr>
              <a:t>The Services we offer</a:t>
            </a:r>
            <a:endParaRPr dirty="0"/>
          </a:p>
        </p:txBody>
      </p:sp>
      <p:sp>
        <p:nvSpPr>
          <p:cNvPr id="250" name="Google Shape;250;p13"/>
          <p:cNvSpPr txBox="1">
            <a:spLocks noGrp="1"/>
          </p:cNvSpPr>
          <p:nvPr>
            <p:ph type="body" idx="1"/>
          </p:nvPr>
        </p:nvSpPr>
        <p:spPr>
          <a:xfrm>
            <a:off x="4037834" y="853296"/>
            <a:ext cx="4123462" cy="5911297"/>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1000"/>
              </a:spcBef>
              <a:spcAft>
                <a:spcPts val="0"/>
              </a:spcAft>
              <a:buClr>
                <a:schemeClr val="dk1"/>
              </a:buClr>
              <a:buSzPts val="2800"/>
              <a:buChar char="•"/>
            </a:pPr>
            <a:r>
              <a:rPr lang="en-US" sz="2400" dirty="0"/>
              <a:t>We offer an approximately 5–8-minute Final Call ceremony for LPNs, RNs, or APRNs who have passed within the State of Wisconsin.</a:t>
            </a:r>
          </a:p>
          <a:p>
            <a:pPr marL="228600" lvl="0" indent="-228600" algn="l" rtl="0">
              <a:lnSpc>
                <a:spcPct val="90000"/>
              </a:lnSpc>
              <a:spcBef>
                <a:spcPts val="1000"/>
              </a:spcBef>
              <a:spcAft>
                <a:spcPts val="0"/>
              </a:spcAft>
              <a:buClr>
                <a:schemeClr val="dk1"/>
              </a:buClr>
              <a:buSzPts val="2800"/>
              <a:buChar char="•"/>
            </a:pPr>
            <a:r>
              <a:rPr lang="en-US" sz="2400" dirty="0"/>
              <a:t>A group of 3-5 nurses attend in traditional white nursing uniforms including nursing hats. Some members also wear white dresses with traditional blue capes.</a:t>
            </a:r>
          </a:p>
          <a:p>
            <a:pPr marL="228600" indent="-228600">
              <a:buSzPts val="2800"/>
            </a:pPr>
            <a:r>
              <a:rPr lang="en-US" sz="2400" dirty="0"/>
              <a:t>We have attended services at many types of venues, such as graveside, funeral homes and churches, celebrations of life in bars or restaurant.  We are open to almost anything.</a:t>
            </a:r>
          </a:p>
          <a:p>
            <a:pPr marL="228600" lvl="0" indent="-228600" algn="l" rtl="0">
              <a:lnSpc>
                <a:spcPct val="90000"/>
              </a:lnSpc>
              <a:spcBef>
                <a:spcPts val="1000"/>
              </a:spcBef>
              <a:spcAft>
                <a:spcPts val="0"/>
              </a:spcAft>
              <a:buClr>
                <a:schemeClr val="dk1"/>
              </a:buClr>
              <a:buSzPts val="2800"/>
              <a:buChar char="•"/>
            </a:pPr>
            <a:endParaRPr lang="en-US" sz="2400" dirty="0"/>
          </a:p>
          <a:p>
            <a:pPr marL="0" lvl="0" indent="0" algn="l" rtl="0">
              <a:lnSpc>
                <a:spcPct val="90000"/>
              </a:lnSpc>
              <a:spcBef>
                <a:spcPts val="1000"/>
              </a:spcBef>
              <a:spcAft>
                <a:spcPts val="0"/>
              </a:spcAft>
              <a:buClr>
                <a:schemeClr val="dk1"/>
              </a:buClr>
              <a:buSzPts val="2800"/>
              <a:buNone/>
            </a:pPr>
            <a:endParaRPr sz="2400" dirty="0"/>
          </a:p>
        </p:txBody>
      </p:sp>
      <p:pic>
        <p:nvPicPr>
          <p:cNvPr id="4" name="Picture 3" descr="A group of women wearing white coats&#10;&#10;AI-generated content may be incorrect.">
            <a:extLst>
              <a:ext uri="{FF2B5EF4-FFF2-40B4-BE49-F238E27FC236}">
                <a16:creationId xmlns:a16="http://schemas.microsoft.com/office/drawing/2014/main" id="{38DCA358-CA2C-B299-822B-3A6479C54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156" y="853297"/>
            <a:ext cx="3565281" cy="47537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A4E651-C3D8-4DB8-A026-E8531C6AF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AB380AC-14E5-F9A0-2B87-22AF86EDF40F}"/>
              </a:ext>
            </a:extLst>
          </p:cNvPr>
          <p:cNvSpPr>
            <a:spLocks noGrp="1"/>
          </p:cNvSpPr>
          <p:nvPr>
            <p:ph type="subTitle" idx="1"/>
          </p:nvPr>
        </p:nvSpPr>
        <p:spPr>
          <a:xfrm>
            <a:off x="0" y="3900106"/>
            <a:ext cx="12188951" cy="2957892"/>
          </a:xfrm>
          <a:noFill/>
        </p:spPr>
        <p:txBody>
          <a:bodyPr>
            <a:normAutofit lnSpcReduction="10000"/>
          </a:bodyPr>
          <a:lstStyle/>
          <a:p>
            <a:r>
              <a:rPr lang="en-US" dirty="0"/>
              <a:t>The Final Call to Duty Service:</a:t>
            </a:r>
          </a:p>
          <a:p>
            <a:r>
              <a:rPr lang="en-US" dirty="0"/>
              <a:t>Light a Nightingale Lamp</a:t>
            </a:r>
          </a:p>
          <a:p>
            <a:r>
              <a:rPr lang="en-US" dirty="0"/>
              <a:t>Read a script that includes personal information about the nurse and their career</a:t>
            </a:r>
          </a:p>
          <a:p>
            <a:r>
              <a:rPr lang="en-US" dirty="0"/>
              <a:t>Ask fellow nurses to stand and recite the </a:t>
            </a:r>
          </a:p>
          <a:p>
            <a:r>
              <a:rPr lang="en-US" dirty="0"/>
              <a:t>Nightingale Pledge and/or a Poem, “(S)He was There</a:t>
            </a:r>
          </a:p>
          <a:p>
            <a:r>
              <a:rPr lang="en-US" dirty="0"/>
              <a:t>Do a Final Call to Service and release the honoree from duty</a:t>
            </a:r>
          </a:p>
          <a:p>
            <a:r>
              <a:rPr lang="en-US" dirty="0"/>
              <a:t>Provide the designated family member with a gift of a white rose.</a:t>
            </a:r>
          </a:p>
        </p:txBody>
      </p:sp>
      <p:pic>
        <p:nvPicPr>
          <p:cNvPr id="4" name="Picture 3">
            <a:extLst>
              <a:ext uri="{FF2B5EF4-FFF2-40B4-BE49-F238E27FC236}">
                <a16:creationId xmlns:a16="http://schemas.microsoft.com/office/drawing/2014/main" id="{39023409-A150-7430-F4CB-87F6E604C1C9}"/>
              </a:ext>
            </a:extLst>
          </p:cNvPr>
          <p:cNvPicPr>
            <a:picLocks noChangeAspect="1"/>
          </p:cNvPicPr>
          <p:nvPr/>
        </p:nvPicPr>
        <p:blipFill>
          <a:blip r:embed="rId2"/>
          <a:srcRect b="9890"/>
          <a:stretch/>
        </p:blipFill>
        <p:spPr>
          <a:xfrm>
            <a:off x="20" y="2"/>
            <a:ext cx="12191979" cy="3900104"/>
          </a:xfrm>
          <a:prstGeom prst="rect">
            <a:avLst/>
          </a:prstGeom>
        </p:spPr>
      </p:pic>
    </p:spTree>
    <p:extLst>
      <p:ext uri="{BB962C8B-B14F-4D97-AF65-F5344CB8AC3E}">
        <p14:creationId xmlns:p14="http://schemas.microsoft.com/office/powerpoint/2010/main" val="3622872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329A89-F3C4-2FD6-A0DE-D9C89E821893}"/>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2600"/>
              <a:t>Living Tributes can be requested for nurses who are in hospice care.  We partner with the hospice provider to provide a service that both recognizes and thanks the honoree for their service.</a:t>
            </a:r>
          </a:p>
        </p:txBody>
      </p:sp>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group of women standing next to a person in a chair&#10;&#10;AI-generated content may be incorrect.">
            <a:extLst>
              <a:ext uri="{FF2B5EF4-FFF2-40B4-BE49-F238E27FC236}">
                <a16:creationId xmlns:a16="http://schemas.microsoft.com/office/drawing/2014/main" id="{7DF800B8-ED31-1C44-5C18-F71C2ADC3EA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8466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p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73" name="Google Shape;173;p8"/>
          <p:cNvPicPr preferRelativeResize="0"/>
          <p:nvPr/>
        </p:nvPicPr>
        <p:blipFill rotWithShape="1">
          <a:blip r:embed="rId3">
            <a:alphaModFix/>
          </a:blip>
          <a:srcRect l="38116" r="2348" b="-1"/>
          <a:stretch/>
        </p:blipFill>
        <p:spPr>
          <a:xfrm>
            <a:off x="24" y="1"/>
            <a:ext cx="5474329" cy="6139794"/>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174" name="Google Shape;174;p8"/>
          <p:cNvSpPr txBox="1">
            <a:spLocks noGrp="1"/>
          </p:cNvSpPr>
          <p:nvPr>
            <p:ph type="body" idx="1"/>
          </p:nvPr>
        </p:nvSpPr>
        <p:spPr>
          <a:xfrm>
            <a:off x="4987636" y="457200"/>
            <a:ext cx="7043539" cy="64006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sz="2400" dirty="0"/>
              <a:t>Wisconsin Nurses Honor Guard offers services in all areas of Wisconsin (and we’ve hopped over a border in the past).</a:t>
            </a:r>
          </a:p>
          <a:p>
            <a:pPr marL="228600" lvl="0" indent="-228600" algn="l" rtl="0">
              <a:lnSpc>
                <a:spcPct val="90000"/>
              </a:lnSpc>
              <a:spcBef>
                <a:spcPts val="0"/>
              </a:spcBef>
              <a:spcAft>
                <a:spcPts val="0"/>
              </a:spcAft>
              <a:buClr>
                <a:schemeClr val="dk1"/>
              </a:buClr>
              <a:buSzPts val="1800"/>
              <a:buChar char="•"/>
            </a:pPr>
            <a:r>
              <a:rPr lang="en-US" sz="2400" dirty="0"/>
              <a:t>We have over 350 members from all over the state.</a:t>
            </a:r>
          </a:p>
          <a:p>
            <a:pPr marL="228600" lvl="0" indent="-228600" algn="l" rtl="0">
              <a:lnSpc>
                <a:spcPct val="90000"/>
              </a:lnSpc>
              <a:spcBef>
                <a:spcPts val="0"/>
              </a:spcBef>
              <a:spcAft>
                <a:spcPts val="0"/>
              </a:spcAft>
              <a:buClr>
                <a:schemeClr val="dk1"/>
              </a:buClr>
              <a:buSzPts val="1800"/>
              <a:buChar char="•"/>
            </a:pPr>
            <a:r>
              <a:rPr lang="en-US" sz="2400" dirty="0"/>
              <a:t>We have no paid employees and are entirely volunteer driven.</a:t>
            </a:r>
          </a:p>
          <a:p>
            <a:pPr marL="228600" lvl="0" indent="-228600" algn="l" rtl="0">
              <a:lnSpc>
                <a:spcPct val="90000"/>
              </a:lnSpc>
              <a:spcBef>
                <a:spcPts val="0"/>
              </a:spcBef>
              <a:spcAft>
                <a:spcPts val="0"/>
              </a:spcAft>
              <a:buClr>
                <a:schemeClr val="dk1"/>
              </a:buClr>
              <a:buSzPts val="1800"/>
              <a:buChar char="•"/>
            </a:pPr>
            <a:r>
              <a:rPr lang="en-US" sz="2400" dirty="0"/>
              <a:t>In 2024 we performed 138 services throughout Wisconsin.</a:t>
            </a:r>
          </a:p>
          <a:p>
            <a:pPr marL="228600" lvl="0" indent="-228600" algn="l" rtl="0">
              <a:lnSpc>
                <a:spcPct val="90000"/>
              </a:lnSpc>
              <a:spcBef>
                <a:spcPts val="0"/>
              </a:spcBef>
              <a:spcAft>
                <a:spcPts val="0"/>
              </a:spcAft>
              <a:buClr>
                <a:schemeClr val="dk1"/>
              </a:buClr>
              <a:buSzPts val="1800"/>
              <a:buChar char="•"/>
            </a:pPr>
            <a:r>
              <a:rPr lang="en-US" sz="2400" dirty="0"/>
              <a:t>We are a registered charitable organization (501(c)(3).</a:t>
            </a:r>
          </a:p>
          <a:p>
            <a:pPr marL="228600" lvl="0" indent="-228600" algn="l" rtl="0">
              <a:lnSpc>
                <a:spcPct val="90000"/>
              </a:lnSpc>
              <a:spcBef>
                <a:spcPts val="0"/>
              </a:spcBef>
              <a:spcAft>
                <a:spcPts val="0"/>
              </a:spcAft>
              <a:buClr>
                <a:schemeClr val="dk1"/>
              </a:buClr>
              <a:buSzPts val="1800"/>
              <a:buChar char="•"/>
            </a:pPr>
            <a:r>
              <a:rPr lang="en-US" sz="2400" dirty="0"/>
              <a:t>When finances allow, we provide nursing scholarships to schools of nursing in the State.</a:t>
            </a:r>
          </a:p>
          <a:p>
            <a:pPr marL="228600" lvl="0" indent="-228600" algn="l" rtl="0">
              <a:lnSpc>
                <a:spcPct val="90000"/>
              </a:lnSpc>
              <a:spcBef>
                <a:spcPts val="0"/>
              </a:spcBef>
              <a:spcAft>
                <a:spcPts val="0"/>
              </a:spcAft>
              <a:buClr>
                <a:schemeClr val="dk1"/>
              </a:buClr>
              <a:buSzPts val="1800"/>
              <a:buChar char="•"/>
            </a:pPr>
            <a:r>
              <a:rPr lang="en-US" sz="2400" dirty="0"/>
              <a:t>We are available for special events such as Honor Flight Welcome Home celebrations, Nursing Alumni tributes at annual meetings, Decommissioning of Health Care Buildings, </a:t>
            </a:r>
            <a:r>
              <a:rPr lang="en-US" sz="2400" dirty="0" err="1"/>
              <a:t>Pinnings</a:t>
            </a:r>
            <a:r>
              <a:rPr lang="en-US" sz="2400" dirty="0"/>
              <a:t> at Nursing Graduations (and are open to other ideas).</a:t>
            </a:r>
          </a:p>
          <a:p>
            <a:pPr marL="228600" lvl="0" indent="-228600" algn="l" rtl="0">
              <a:lnSpc>
                <a:spcPct val="90000"/>
              </a:lnSpc>
              <a:spcBef>
                <a:spcPts val="0"/>
              </a:spcBef>
              <a:spcAft>
                <a:spcPts val="0"/>
              </a:spcAft>
              <a:buClr>
                <a:schemeClr val="dk1"/>
              </a:buClr>
              <a:buSzPts val="1800"/>
              <a:buChar char="•"/>
            </a:pPr>
            <a:endParaRPr sz="3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396DF-99DC-8AEE-636A-3FBF506D3136}"/>
              </a:ext>
            </a:extLst>
          </p:cNvPr>
          <p:cNvSpPr>
            <a:spLocks noGrp="1"/>
          </p:cNvSpPr>
          <p:nvPr>
            <p:ph type="title"/>
          </p:nvPr>
        </p:nvSpPr>
        <p:spPr>
          <a:xfrm>
            <a:off x="640080" y="325369"/>
            <a:ext cx="4368602" cy="1956841"/>
          </a:xfrm>
        </p:spPr>
        <p:txBody>
          <a:bodyPr anchor="b">
            <a:normAutofit/>
          </a:bodyPr>
          <a:lstStyle/>
          <a:p>
            <a:r>
              <a:rPr lang="en-US" sz="3400"/>
              <a:t>Contact us to request a service or volunteer:</a:t>
            </a:r>
            <a:br>
              <a:rPr lang="en-US" sz="3400"/>
            </a:br>
            <a:endParaRPr lang="en-US" sz="3400"/>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642CFCF-E101-02ED-C732-0AD98020C9B2}"/>
              </a:ext>
            </a:extLst>
          </p:cNvPr>
          <p:cNvSpPr>
            <a:spLocks noGrp="1"/>
          </p:cNvSpPr>
          <p:nvPr>
            <p:ph type="body" idx="1"/>
          </p:nvPr>
        </p:nvSpPr>
        <p:spPr>
          <a:xfrm>
            <a:off x="640080" y="2872899"/>
            <a:ext cx="4243589" cy="3320668"/>
          </a:xfrm>
        </p:spPr>
        <p:txBody>
          <a:bodyPr>
            <a:normAutofit/>
          </a:bodyPr>
          <a:lstStyle/>
          <a:p>
            <a:r>
              <a:rPr lang="en-US" sz="2200">
                <a:hlinkClick r:id="rId2"/>
              </a:rPr>
              <a:t>www.winurseshonorguard.com</a:t>
            </a:r>
            <a:endParaRPr lang="en-US" sz="2200"/>
          </a:p>
          <a:p>
            <a:r>
              <a:rPr lang="en-US" sz="2200"/>
              <a:t>Follow us on Facebook or Instagram</a:t>
            </a:r>
          </a:p>
        </p:txBody>
      </p:sp>
      <p:pic>
        <p:nvPicPr>
          <p:cNvPr id="4" name="Picture 3">
            <a:extLst>
              <a:ext uri="{FF2B5EF4-FFF2-40B4-BE49-F238E27FC236}">
                <a16:creationId xmlns:a16="http://schemas.microsoft.com/office/drawing/2014/main" id="{5AF9E35C-2A6D-704C-46B8-8D6A35DBA17B}"/>
              </a:ext>
            </a:extLst>
          </p:cNvPr>
          <p:cNvPicPr>
            <a:picLocks noChangeAspect="1"/>
          </p:cNvPicPr>
          <p:nvPr/>
        </p:nvPicPr>
        <p:blipFill>
          <a:blip r:embed="rId3"/>
          <a:srcRect l="2455"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86721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TotalTime>
  <Words>574</Words>
  <Application>Microsoft Office PowerPoint</Application>
  <PresentationFormat>Widescreen</PresentationFormat>
  <Paragraphs>38</Paragraphs>
  <Slides>7</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Aptos</vt:lpstr>
      <vt:lpstr>Aptos Display</vt:lpstr>
      <vt:lpstr>Arial</vt:lpstr>
      <vt:lpstr>Calibri</vt:lpstr>
      <vt:lpstr>Office Theme</vt:lpstr>
      <vt:lpstr>1_Office Theme</vt:lpstr>
      <vt:lpstr>Nurses Honoring  Nurses</vt:lpstr>
      <vt:lpstr>Mission</vt:lpstr>
      <vt:lpstr>The Services we offer</vt:lpstr>
      <vt:lpstr>PowerPoint Presentation</vt:lpstr>
      <vt:lpstr>Living Tributes can be requested for nurses who are in hospice care.  We partner with the hospice provider to provide a service that both recognizes and thanks the honoree for their service.</vt:lpstr>
      <vt:lpstr>PowerPoint Presentation</vt:lpstr>
      <vt:lpstr>Contact us to request a service or volunteer: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dc:creator>
  <cp:lastModifiedBy>Krueger, Jon</cp:lastModifiedBy>
  <cp:revision>2</cp:revision>
  <dcterms:created xsi:type="dcterms:W3CDTF">2025-04-06T00:08:55Z</dcterms:created>
  <dcterms:modified xsi:type="dcterms:W3CDTF">2025-04-14T15:19:58Z</dcterms:modified>
</cp:coreProperties>
</file>